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layfair Display"/>
      <p:regular r:id="rId16"/>
      <p:bold r:id="rId17"/>
      <p:italic r:id="rId18"/>
      <p:boldItalic r:id="rId19"/>
    </p:embeddedFont>
    <p:embeddedFont>
      <p:font typeface="Montserrat"/>
      <p:regular r:id="rId20"/>
      <p:bold r:id="rId21"/>
      <p:italic r:id="rId22"/>
      <p:boldItalic r:id="rId23"/>
    </p:embeddedFont>
    <p:embeddedFont>
      <p:font typeface="Oswal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regular.fntdata"/><Relationship Id="rId22" Type="http://schemas.openxmlformats.org/officeDocument/2006/relationships/font" Target="fonts/Montserrat-italic.fntdata"/><Relationship Id="rId21" Type="http://schemas.openxmlformats.org/officeDocument/2006/relationships/font" Target="fonts/Montserrat-bold.fntdata"/><Relationship Id="rId24" Type="http://schemas.openxmlformats.org/officeDocument/2006/relationships/font" Target="fonts/Oswald-regular.fntdata"/><Relationship Id="rId23" Type="http://schemas.openxmlformats.org/officeDocument/2006/relationships/font" Target="fonts/Montserra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layfairDisplay-bold.fntdata"/><Relationship Id="rId16" Type="http://schemas.openxmlformats.org/officeDocument/2006/relationships/font" Target="fonts/PlayfairDisplay-regular.fntdata"/><Relationship Id="rId19" Type="http://schemas.openxmlformats.org/officeDocument/2006/relationships/font" Target="fonts/PlayfairDisplay-boldItalic.fntdata"/><Relationship Id="rId18" Type="http://schemas.openxmlformats.org/officeDocument/2006/relationships/font" Target="fonts/PlayfairDispl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a37719f2b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a37719f2b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a37719f2b2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a37719f2b2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a37719f2b2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a37719f2b2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a37719f2b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a37719f2b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b01067989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b01067989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37719f2b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37719f2b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a37719f2b2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a37719f2b2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a37719f2b2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a37719f2b2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010679894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010679894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1600"/>
              </a:spcBef>
              <a:spcAft>
                <a:spcPts val="0"/>
              </a:spcAft>
              <a:buSzPts val="1400"/>
              <a:buChar char="○"/>
              <a:defRPr>
                <a:highlight>
                  <a:schemeClr val="dk1"/>
                </a:highlight>
              </a:defRPr>
            </a:lvl2pPr>
            <a:lvl3pPr indent="-317500" lvl="2" marL="1371600" algn="ctr">
              <a:spcBef>
                <a:spcPts val="1600"/>
              </a:spcBef>
              <a:spcAft>
                <a:spcPts val="0"/>
              </a:spcAft>
              <a:buSzPts val="1400"/>
              <a:buChar char="■"/>
              <a:defRPr>
                <a:highlight>
                  <a:schemeClr val="dk1"/>
                </a:highlight>
              </a:defRPr>
            </a:lvl3pPr>
            <a:lvl4pPr indent="-317500" lvl="3" marL="1828800" algn="ctr">
              <a:spcBef>
                <a:spcPts val="1600"/>
              </a:spcBef>
              <a:spcAft>
                <a:spcPts val="0"/>
              </a:spcAft>
              <a:buSzPts val="1400"/>
              <a:buChar char="●"/>
              <a:defRPr>
                <a:highlight>
                  <a:schemeClr val="dk1"/>
                </a:highlight>
              </a:defRPr>
            </a:lvl4pPr>
            <a:lvl5pPr indent="-317500" lvl="4" marL="2286000" algn="ctr">
              <a:spcBef>
                <a:spcPts val="1600"/>
              </a:spcBef>
              <a:spcAft>
                <a:spcPts val="0"/>
              </a:spcAft>
              <a:buSzPts val="1400"/>
              <a:buChar char="○"/>
              <a:defRPr>
                <a:highlight>
                  <a:schemeClr val="dk1"/>
                </a:highlight>
              </a:defRPr>
            </a:lvl5pPr>
            <a:lvl6pPr indent="-317500" lvl="5" marL="2743200" algn="ctr">
              <a:spcBef>
                <a:spcPts val="1600"/>
              </a:spcBef>
              <a:spcAft>
                <a:spcPts val="0"/>
              </a:spcAft>
              <a:buSzPts val="1400"/>
              <a:buChar char="■"/>
              <a:defRPr>
                <a:highlight>
                  <a:schemeClr val="dk1"/>
                </a:highlight>
              </a:defRPr>
            </a:lvl6pPr>
            <a:lvl7pPr indent="-317500" lvl="6" marL="3200400" algn="ctr">
              <a:spcBef>
                <a:spcPts val="1600"/>
              </a:spcBef>
              <a:spcAft>
                <a:spcPts val="0"/>
              </a:spcAft>
              <a:buSzPts val="1400"/>
              <a:buChar char="●"/>
              <a:defRPr>
                <a:highlight>
                  <a:schemeClr val="dk1"/>
                </a:highlight>
              </a:defRPr>
            </a:lvl7pPr>
            <a:lvl8pPr indent="-317500" lvl="7" marL="3657600" algn="ctr">
              <a:spcBef>
                <a:spcPts val="1600"/>
              </a:spcBef>
              <a:spcAft>
                <a:spcPts val="0"/>
              </a:spcAft>
              <a:buSzPts val="1400"/>
              <a:buChar char="○"/>
              <a:defRPr>
                <a:highlight>
                  <a:schemeClr val="dk1"/>
                </a:highlight>
              </a:defRPr>
            </a:lvl8pPr>
            <a:lvl9pPr indent="-317500" lvl="8" marL="4114800" algn="ctr">
              <a:spcBef>
                <a:spcPts val="1600"/>
              </a:spcBef>
              <a:spcAft>
                <a:spcPts val="160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5"/>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highlight>
                  <a:schemeClr val="lt1"/>
                </a:highlight>
              </a:defRPr>
            </a:lvl1pPr>
            <a:lvl2pPr indent="-317500" lvl="1" marL="914400">
              <a:spcBef>
                <a:spcPts val="1600"/>
              </a:spcBef>
              <a:spcAft>
                <a:spcPts val="0"/>
              </a:spcAft>
              <a:buSzPts val="1400"/>
              <a:buChar char="○"/>
              <a:defRPr>
                <a:highlight>
                  <a:schemeClr val="lt1"/>
                </a:highlight>
              </a:defRPr>
            </a:lvl2pPr>
            <a:lvl3pPr indent="-317500" lvl="2" marL="1371600">
              <a:spcBef>
                <a:spcPts val="1600"/>
              </a:spcBef>
              <a:spcAft>
                <a:spcPts val="0"/>
              </a:spcAft>
              <a:buSzPts val="1400"/>
              <a:buChar char="■"/>
              <a:defRPr>
                <a:highlight>
                  <a:schemeClr val="lt1"/>
                </a:highlight>
              </a:defRPr>
            </a:lvl3pPr>
            <a:lvl4pPr indent="-317500" lvl="3" marL="1828800">
              <a:spcBef>
                <a:spcPts val="1600"/>
              </a:spcBef>
              <a:spcAft>
                <a:spcPts val="0"/>
              </a:spcAft>
              <a:buSzPts val="1400"/>
              <a:buChar char="●"/>
              <a:defRPr>
                <a:highlight>
                  <a:schemeClr val="lt1"/>
                </a:highlight>
              </a:defRPr>
            </a:lvl4pPr>
            <a:lvl5pPr indent="-317500" lvl="4" marL="2286000">
              <a:spcBef>
                <a:spcPts val="1600"/>
              </a:spcBef>
              <a:spcAft>
                <a:spcPts val="0"/>
              </a:spcAft>
              <a:buSzPts val="1400"/>
              <a:buChar char="○"/>
              <a:defRPr>
                <a:highlight>
                  <a:schemeClr val="lt1"/>
                </a:highlight>
              </a:defRPr>
            </a:lvl5pPr>
            <a:lvl6pPr indent="-317500" lvl="5" marL="2743200">
              <a:spcBef>
                <a:spcPts val="1600"/>
              </a:spcBef>
              <a:spcAft>
                <a:spcPts val="0"/>
              </a:spcAft>
              <a:buSzPts val="1400"/>
              <a:buChar char="■"/>
              <a:defRPr>
                <a:highlight>
                  <a:schemeClr val="lt1"/>
                </a:highlight>
              </a:defRPr>
            </a:lvl6pPr>
            <a:lvl7pPr indent="-317500" lvl="6" marL="3200400">
              <a:spcBef>
                <a:spcPts val="1600"/>
              </a:spcBef>
              <a:spcAft>
                <a:spcPts val="0"/>
              </a:spcAft>
              <a:buSzPts val="1400"/>
              <a:buChar char="●"/>
              <a:defRPr>
                <a:highlight>
                  <a:schemeClr val="lt1"/>
                </a:highlight>
              </a:defRPr>
            </a:lvl7pPr>
            <a:lvl8pPr indent="-317500" lvl="7" marL="3657600">
              <a:spcBef>
                <a:spcPts val="1600"/>
              </a:spcBef>
              <a:spcAft>
                <a:spcPts val="0"/>
              </a:spcAft>
              <a:buSzPts val="1400"/>
              <a:buChar char="○"/>
              <a:defRPr>
                <a:highlight>
                  <a:schemeClr val="lt1"/>
                </a:highlight>
              </a:defRPr>
            </a:lvl8pPr>
            <a:lvl9pPr indent="-317500" lvl="8" marL="4114800">
              <a:spcBef>
                <a:spcPts val="1600"/>
              </a:spcBef>
              <a:spcAft>
                <a:spcPts val="160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160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1600"/>
              </a:spcBef>
              <a:spcAft>
                <a:spcPts val="160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en.wikipedia.org/wiki/Just-in-time_compilation" TargetMode="External"/><Relationship Id="rId4" Type="http://schemas.openxmlformats.org/officeDocument/2006/relationships/hyperlink" Target="https://developer.mozilla.org/en-US/docs/Glossary/First-class_Function" TargetMode="External"/><Relationship Id="rId9" Type="http://schemas.openxmlformats.org/officeDocument/2006/relationships/hyperlink" Target="https://developer.mozilla.org/en-US/docs/Glossary/Prototype-based_programming" TargetMode="External"/><Relationship Id="rId5" Type="http://schemas.openxmlformats.org/officeDocument/2006/relationships/hyperlink" Target="https://en.wikipedia.org/wiki/JavaScript#Uses_outside_Web_pages" TargetMode="External"/><Relationship Id="rId6" Type="http://schemas.openxmlformats.org/officeDocument/2006/relationships/hyperlink" Target="https://developer.mozilla.org/en-US/docs/Glossary/Node.js" TargetMode="External"/><Relationship Id="rId7" Type="http://schemas.openxmlformats.org/officeDocument/2006/relationships/hyperlink" Target="https://couchdb.apache.org/" TargetMode="External"/><Relationship Id="rId8" Type="http://schemas.openxmlformats.org/officeDocument/2006/relationships/hyperlink" Target="http://www.adobe.com/devnet/acrobat/javascript.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400"/>
              <a:t>The Tour and Travel Website</a:t>
            </a:r>
            <a:endParaRPr sz="4400"/>
          </a:p>
        </p:txBody>
      </p:sp>
      <p:sp>
        <p:nvSpPr>
          <p:cNvPr id="59" name="Google Shape;59;p13"/>
          <p:cNvSpPr txBox="1"/>
          <p:nvPr>
            <p:ph idx="1" type="subTitle"/>
          </p:nvPr>
        </p:nvSpPr>
        <p:spPr>
          <a:xfrm>
            <a:off x="344250" y="3550650"/>
            <a:ext cx="5175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Using </a:t>
            </a:r>
            <a:r>
              <a:rPr lang="en"/>
              <a:t>Full Stack</a:t>
            </a:r>
            <a:r>
              <a:rPr lang="en"/>
              <a:t> Technologies</a:t>
            </a:r>
            <a:endParaRPr/>
          </a:p>
        </p:txBody>
      </p:sp>
      <p:sp>
        <p:nvSpPr>
          <p:cNvPr id="60" name="Google Shape;60;p1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44250" y="1403850"/>
            <a:ext cx="8455500" cy="214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7400"/>
              <a:t>Thank You</a:t>
            </a:r>
            <a:endParaRPr sz="7400"/>
          </a:p>
        </p:txBody>
      </p:sp>
      <p:sp>
        <p:nvSpPr>
          <p:cNvPr id="127" name="Google Shape;127;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6" name="Google Shape;66;p14"/>
          <p:cNvSpPr txBox="1"/>
          <p:nvPr>
            <p:ph idx="1" type="body"/>
          </p:nvPr>
        </p:nvSpPr>
        <p:spPr>
          <a:xfrm>
            <a:off x="311700" y="1234075"/>
            <a:ext cx="8520600" cy="333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2"/>
              </a:buClr>
              <a:buSzPts val="1100"/>
              <a:buFont typeface="Arial"/>
              <a:buNone/>
            </a:pPr>
            <a:r>
              <a:rPr lang="en" sz="1404">
                <a:latin typeface="Times New Roman"/>
                <a:ea typeface="Times New Roman"/>
                <a:cs typeface="Times New Roman"/>
                <a:sym typeface="Times New Roman"/>
              </a:rPr>
              <a:t>The tour and travel website to book a tour from anywhere in the world by a single dynamic website which will help the user to know all about the places and tour details in a single website. The admin can add packages to the website from a certain travel agents and hotels by create a tour page. Then the users can sign in and book each project, they can be confirmed by the admin in their manage booking page. The user can see the confirmation in their my booking page. It is a easiest platform for all travelers which can be easily booked and know the all details. Tour Management system is a dynamic website for tourism business. It is dynamic and responsive web design. It is also called travel technology solution for agencies &amp; tour operation. Nearly Everyone goes on a vacation for this ‘a Tourism management system’ would play a vital role in planning the perfect trip. The tourism management system allows the user of the system access all the details such as location, events, etc. The main purpose tourism companies to manage customer and hotels etc. The system can also be used for both professional and business trips.</a:t>
            </a:r>
            <a:endParaRPr sz="1400">
              <a:latin typeface="Times New Roman"/>
              <a:ea typeface="Times New Roman"/>
              <a:cs typeface="Times New Roman"/>
              <a:sym typeface="Times New Roman"/>
            </a:endParaRPr>
          </a:p>
          <a:p>
            <a:pPr indent="0" lvl="0" marL="0" rtl="0" algn="l">
              <a:spcBef>
                <a:spcPts val="0"/>
              </a:spcBef>
              <a:spcAft>
                <a:spcPts val="1600"/>
              </a:spcAft>
              <a:buNone/>
            </a:pPr>
            <a:r>
              <a:t/>
            </a:r>
            <a:endParaRPr sz="1400">
              <a:latin typeface="Times New Roman"/>
              <a:ea typeface="Times New Roman"/>
              <a:cs typeface="Times New Roman"/>
              <a:sym typeface="Times New Roman"/>
            </a:endParaRPr>
          </a:p>
        </p:txBody>
      </p:sp>
      <p:sp>
        <p:nvSpPr>
          <p:cNvPr id="67" name="Google Shape;67;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&amp; Motivation</a:t>
            </a:r>
            <a:endParaRPr/>
          </a:p>
        </p:txBody>
      </p:sp>
      <p:sp>
        <p:nvSpPr>
          <p:cNvPr id="73" name="Google Shape;73;p15"/>
          <p:cNvSpPr txBox="1"/>
          <p:nvPr>
            <p:ph idx="1" type="body"/>
          </p:nvPr>
        </p:nvSpPr>
        <p:spPr>
          <a:xfrm>
            <a:off x="478800" y="1201550"/>
            <a:ext cx="8186400" cy="3334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2"/>
              </a:buClr>
              <a:buSzPts val="1100"/>
              <a:buFont typeface="Arial"/>
              <a:buNone/>
            </a:pPr>
            <a:r>
              <a:rPr lang="en" sz="1404">
                <a:latin typeface="Times New Roman"/>
                <a:ea typeface="Times New Roman"/>
                <a:cs typeface="Times New Roman"/>
                <a:sym typeface="Times New Roman"/>
              </a:rPr>
              <a:t>The tours and travel website is a web based application and maintains a centralized repository of all related information. The Objective of this project is to develop a system that automates the process and activities of a travel agency and customer details. The purpose is to design a system using which one can perform all operations related to travelling and sightseeing.</a:t>
            </a:r>
            <a:endParaRPr sz="1404">
              <a:latin typeface="Times New Roman"/>
              <a:ea typeface="Times New Roman"/>
              <a:cs typeface="Times New Roman"/>
              <a:sym typeface="Times New Roman"/>
            </a:endParaRPr>
          </a:p>
          <a:p>
            <a:pPr indent="0" lvl="0" marL="0" rtl="0" algn="just">
              <a:lnSpc>
                <a:spcPct val="150000"/>
              </a:lnSpc>
              <a:spcBef>
                <a:spcPts val="0"/>
              </a:spcBef>
              <a:spcAft>
                <a:spcPts val="0"/>
              </a:spcAft>
              <a:buClr>
                <a:schemeClr val="dk2"/>
              </a:buClr>
              <a:buSzPts val="1100"/>
              <a:buFont typeface="Arial"/>
              <a:buNone/>
            </a:pPr>
            <a:r>
              <a:rPr lang="en" sz="1404">
                <a:latin typeface="Times New Roman"/>
                <a:ea typeface="Times New Roman"/>
                <a:cs typeface="Times New Roman"/>
                <a:sym typeface="Times New Roman"/>
              </a:rPr>
              <a:t>Travel is like a meditation. Nowadays people want to travel more and more. But due to various problems people are not able to go to the correct places and also not able to manage the expenses as well. We wanted to provide this solution with which we can solve the various above mentioned problems. We are also traveller and this project is like a solution we’re finding for our own problems.</a:t>
            </a:r>
            <a:endParaRPr sz="1404">
              <a:latin typeface="Times New Roman"/>
              <a:ea typeface="Times New Roman"/>
              <a:cs typeface="Times New Roman"/>
              <a:sym typeface="Times New Roman"/>
            </a:endParaRPr>
          </a:p>
          <a:p>
            <a:pPr indent="0" lvl="0" marL="0" rtl="0" algn="just">
              <a:lnSpc>
                <a:spcPct val="150000"/>
              </a:lnSpc>
              <a:spcBef>
                <a:spcPts val="1200"/>
              </a:spcBef>
              <a:spcAft>
                <a:spcPts val="1200"/>
              </a:spcAft>
              <a:buClr>
                <a:schemeClr val="dk2"/>
              </a:buClr>
              <a:buSzPts val="1100"/>
              <a:buFont typeface="Arial"/>
              <a:buNone/>
            </a:pPr>
            <a:r>
              <a:t/>
            </a:r>
            <a:endParaRPr sz="1400">
              <a:latin typeface="Times New Roman"/>
              <a:ea typeface="Times New Roman"/>
              <a:cs typeface="Times New Roman"/>
              <a:sym typeface="Times New Roman"/>
            </a:endParaRPr>
          </a:p>
        </p:txBody>
      </p:sp>
      <p:sp>
        <p:nvSpPr>
          <p:cNvPr id="74" name="Google Shape;74;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a:t>
            </a:r>
            <a:endParaRPr/>
          </a:p>
        </p:txBody>
      </p:sp>
      <p:sp>
        <p:nvSpPr>
          <p:cNvPr id="80" name="Google Shape;80;p16"/>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t>HTML</a:t>
            </a:r>
            <a:r>
              <a:rPr b="1" lang="en" sz="1700" u="sng"/>
              <a:t> </a:t>
            </a:r>
            <a:endParaRPr b="1" sz="1700" u="sng"/>
          </a:p>
          <a:p>
            <a:pPr indent="0" lvl="0" marL="0" rtl="0" algn="just">
              <a:lnSpc>
                <a:spcPct val="150000"/>
              </a:lnSpc>
              <a:spcBef>
                <a:spcPts val="1600"/>
              </a:spcBef>
              <a:spcAft>
                <a:spcPts val="0"/>
              </a:spcAft>
              <a:buClr>
                <a:schemeClr val="dk2"/>
              </a:buClr>
              <a:buSzPts val="1100"/>
              <a:buFont typeface="Arial"/>
              <a:buNone/>
            </a:pPr>
            <a:r>
              <a:rPr lang="en">
                <a:highlight>
                  <a:srgbClr val="FFFFFF"/>
                </a:highlight>
                <a:latin typeface="Times New Roman"/>
                <a:ea typeface="Times New Roman"/>
                <a:cs typeface="Times New Roman"/>
                <a:sym typeface="Times New Roman"/>
              </a:rPr>
              <a:t>HTML (Hypertext Markup Language) is the code that is used to structure a web page and its content. For example, the content could be structured within a set of paragraphs, a list of bulleted points, or using images and data tables. As the title suggests, this article will give you a basic understanding of HTML and its functions. </a:t>
            </a:r>
            <a:endParaRPr>
              <a:latin typeface="Times New Roman"/>
              <a:ea typeface="Times New Roman"/>
              <a:cs typeface="Times New Roman"/>
              <a:sym typeface="Times New Roman"/>
            </a:endParaRPr>
          </a:p>
        </p:txBody>
      </p:sp>
      <p:sp>
        <p:nvSpPr>
          <p:cNvPr id="81" name="Google Shape;81;p16"/>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t>CSS</a:t>
            </a:r>
            <a:endParaRPr b="1" sz="1700" u="sng"/>
          </a:p>
          <a:p>
            <a:pPr indent="0" lvl="0" marL="0" rtl="0" algn="just">
              <a:lnSpc>
                <a:spcPct val="150000"/>
              </a:lnSpc>
              <a:spcBef>
                <a:spcPts val="1600"/>
              </a:spcBef>
              <a:spcAft>
                <a:spcPts val="1200"/>
              </a:spcAft>
              <a:buClr>
                <a:schemeClr val="dk2"/>
              </a:buClr>
              <a:buSzPts val="1100"/>
              <a:buFont typeface="Arial"/>
              <a:buNone/>
            </a:pPr>
            <a:r>
              <a:rPr lang="en">
                <a:latin typeface="Times New Roman"/>
                <a:ea typeface="Times New Roman"/>
                <a:cs typeface="Times New Roman"/>
                <a:sym typeface="Times New Roman"/>
              </a:rPr>
              <a:t>Cascading Style Sheets (CSS) is a style sheet language used for describing the presentation of a document written in a markup language such as HTML. CSS is a cornerstone technology of the World Wide Web, alongside HTML and JavaScript.</a:t>
            </a:r>
            <a:endParaRPr>
              <a:latin typeface="Times New Roman"/>
              <a:ea typeface="Times New Roman"/>
              <a:cs typeface="Times New Roman"/>
              <a:sym typeface="Times New Roman"/>
            </a:endParaRPr>
          </a:p>
        </p:txBody>
      </p:sp>
      <p:sp>
        <p:nvSpPr>
          <p:cNvPr id="82" name="Google Shape;82;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Technologies Used(contd.)</a:t>
            </a:r>
            <a:endParaRPr/>
          </a:p>
        </p:txBody>
      </p:sp>
      <p:sp>
        <p:nvSpPr>
          <p:cNvPr id="88" name="Google Shape;88;p17"/>
          <p:cNvSpPr txBox="1"/>
          <p:nvPr>
            <p:ph idx="1" type="body"/>
          </p:nvPr>
        </p:nvSpPr>
        <p:spPr>
          <a:xfrm>
            <a:off x="3117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t>JavaScript</a:t>
            </a:r>
            <a:r>
              <a:rPr b="1" lang="en" sz="1700" u="sng"/>
              <a:t> (React.js)</a:t>
            </a:r>
            <a:endParaRPr b="1" sz="1700" u="sng"/>
          </a:p>
          <a:p>
            <a:pPr indent="0" lvl="0" marL="0" rtl="0" algn="just">
              <a:lnSpc>
                <a:spcPct val="150000"/>
              </a:lnSpc>
              <a:spcBef>
                <a:spcPts val="1600"/>
              </a:spcBef>
              <a:spcAft>
                <a:spcPts val="0"/>
              </a:spcAft>
              <a:buNone/>
            </a:pPr>
            <a:r>
              <a:rPr b="1" lang="en">
                <a:highlight>
                  <a:srgbClr val="FFFFFF"/>
                </a:highlight>
                <a:latin typeface="Times New Roman"/>
                <a:ea typeface="Times New Roman"/>
                <a:cs typeface="Times New Roman"/>
                <a:sym typeface="Times New Roman"/>
              </a:rPr>
              <a:t>JavaScript</a:t>
            </a:r>
            <a:r>
              <a:rPr lang="en">
                <a:highlight>
                  <a:srgbClr val="FFFFFF"/>
                </a:highlight>
                <a:latin typeface="Times New Roman"/>
                <a:ea typeface="Times New Roman"/>
                <a:cs typeface="Times New Roman"/>
                <a:sym typeface="Times New Roman"/>
              </a:rPr>
              <a:t> (</a:t>
            </a:r>
            <a:r>
              <a:rPr b="1" lang="en">
                <a:highlight>
                  <a:srgbClr val="FFFFFF"/>
                </a:highlight>
                <a:latin typeface="Times New Roman"/>
                <a:ea typeface="Times New Roman"/>
                <a:cs typeface="Times New Roman"/>
                <a:sym typeface="Times New Roman"/>
              </a:rPr>
              <a:t>JS</a:t>
            </a:r>
            <a:r>
              <a:rPr lang="en">
                <a:highlight>
                  <a:srgbClr val="FFFFFF"/>
                </a:highlight>
                <a:latin typeface="Times New Roman"/>
                <a:ea typeface="Times New Roman"/>
                <a:cs typeface="Times New Roman"/>
                <a:sym typeface="Times New Roman"/>
              </a:rPr>
              <a:t>) is a lightweight, interpreted, or </a:t>
            </a:r>
            <a:r>
              <a:rPr lang="en">
                <a:highlight>
                  <a:srgbClr val="FFFFFF"/>
                </a:highlight>
                <a:uFill>
                  <a:noFill/>
                </a:uFill>
                <a:latin typeface="Times New Roman"/>
                <a:ea typeface="Times New Roman"/>
                <a:cs typeface="Times New Roman"/>
                <a:sym typeface="Times New Roman"/>
                <a:hlinkClick r:id="rId3"/>
              </a:rPr>
              <a:t>just-in-time</a:t>
            </a:r>
            <a:r>
              <a:rPr lang="en">
                <a:highlight>
                  <a:srgbClr val="FFFFFF"/>
                </a:highlight>
                <a:latin typeface="Times New Roman"/>
                <a:ea typeface="Times New Roman"/>
                <a:cs typeface="Times New Roman"/>
                <a:sym typeface="Times New Roman"/>
              </a:rPr>
              <a:t> compiled programming language with </a:t>
            </a:r>
            <a:r>
              <a:rPr lang="en">
                <a:highlight>
                  <a:srgbClr val="FFFFFF"/>
                </a:highlight>
                <a:uFill>
                  <a:noFill/>
                </a:uFill>
                <a:latin typeface="Times New Roman"/>
                <a:ea typeface="Times New Roman"/>
                <a:cs typeface="Times New Roman"/>
                <a:sym typeface="Times New Roman"/>
                <a:hlinkClick r:id="rId4"/>
              </a:rPr>
              <a:t>first-class functions</a:t>
            </a:r>
            <a:r>
              <a:rPr lang="en">
                <a:highlight>
                  <a:srgbClr val="FFFFFF"/>
                </a:highlight>
                <a:latin typeface="Times New Roman"/>
                <a:ea typeface="Times New Roman"/>
                <a:cs typeface="Times New Roman"/>
                <a:sym typeface="Times New Roman"/>
              </a:rPr>
              <a:t>. While it is most well-known as the scripting language for Web pages, </a:t>
            </a:r>
            <a:r>
              <a:rPr lang="en">
                <a:highlight>
                  <a:srgbClr val="FFFFFF"/>
                </a:highlight>
                <a:uFill>
                  <a:noFill/>
                </a:uFill>
                <a:latin typeface="Times New Roman"/>
                <a:ea typeface="Times New Roman"/>
                <a:cs typeface="Times New Roman"/>
                <a:sym typeface="Times New Roman"/>
                <a:hlinkClick r:id="rId5"/>
              </a:rPr>
              <a:t>many non-browser environments</a:t>
            </a:r>
            <a:r>
              <a:rPr lang="en">
                <a:highlight>
                  <a:srgbClr val="FFFFFF"/>
                </a:highlight>
                <a:latin typeface="Times New Roman"/>
                <a:ea typeface="Times New Roman"/>
                <a:cs typeface="Times New Roman"/>
                <a:sym typeface="Times New Roman"/>
              </a:rPr>
              <a:t> also use it, such as </a:t>
            </a:r>
            <a:r>
              <a:rPr lang="en">
                <a:highlight>
                  <a:srgbClr val="FFFFFF"/>
                </a:highlight>
                <a:uFill>
                  <a:noFill/>
                </a:uFill>
                <a:latin typeface="Times New Roman"/>
                <a:ea typeface="Times New Roman"/>
                <a:cs typeface="Times New Roman"/>
                <a:sym typeface="Times New Roman"/>
                <a:hlinkClick r:id="rId6"/>
              </a:rPr>
              <a:t>Node.js</a:t>
            </a:r>
            <a:r>
              <a:rPr lang="en">
                <a:highlight>
                  <a:srgbClr val="FFFFFF"/>
                </a:highlight>
                <a:latin typeface="Times New Roman"/>
                <a:ea typeface="Times New Roman"/>
                <a:cs typeface="Times New Roman"/>
                <a:sym typeface="Times New Roman"/>
              </a:rPr>
              <a:t>, </a:t>
            </a:r>
            <a:r>
              <a:rPr lang="en">
                <a:highlight>
                  <a:srgbClr val="FFFFFF"/>
                </a:highlight>
                <a:uFill>
                  <a:noFill/>
                </a:uFill>
                <a:latin typeface="Times New Roman"/>
                <a:ea typeface="Times New Roman"/>
                <a:cs typeface="Times New Roman"/>
                <a:sym typeface="Times New Roman"/>
                <a:hlinkClick r:id="rId7"/>
              </a:rPr>
              <a:t>Apache CouchDB</a:t>
            </a:r>
            <a:r>
              <a:rPr lang="en">
                <a:highlight>
                  <a:srgbClr val="FFFFFF"/>
                </a:highlight>
                <a:latin typeface="Times New Roman"/>
                <a:ea typeface="Times New Roman"/>
                <a:cs typeface="Times New Roman"/>
                <a:sym typeface="Times New Roman"/>
              </a:rPr>
              <a:t> and </a:t>
            </a:r>
            <a:r>
              <a:rPr lang="en">
                <a:highlight>
                  <a:srgbClr val="FFFFFF"/>
                </a:highlight>
                <a:uFill>
                  <a:noFill/>
                </a:uFill>
                <a:latin typeface="Times New Roman"/>
                <a:ea typeface="Times New Roman"/>
                <a:cs typeface="Times New Roman"/>
                <a:sym typeface="Times New Roman"/>
                <a:hlinkClick r:id="rId8"/>
              </a:rPr>
              <a:t>Adobe Acrobat</a:t>
            </a:r>
            <a:r>
              <a:rPr lang="en">
                <a:highlight>
                  <a:srgbClr val="FFFFFF"/>
                </a:highlight>
                <a:latin typeface="Times New Roman"/>
                <a:ea typeface="Times New Roman"/>
                <a:cs typeface="Times New Roman"/>
                <a:sym typeface="Times New Roman"/>
              </a:rPr>
              <a:t>. JavaScript is a </a:t>
            </a:r>
            <a:r>
              <a:rPr lang="en">
                <a:highlight>
                  <a:srgbClr val="FFFFFF"/>
                </a:highlight>
                <a:uFill>
                  <a:noFill/>
                </a:uFill>
                <a:latin typeface="Times New Roman"/>
                <a:ea typeface="Times New Roman"/>
                <a:cs typeface="Times New Roman"/>
                <a:sym typeface="Times New Roman"/>
                <a:hlinkClick r:id="rId9"/>
              </a:rPr>
              <a:t>prototype-based</a:t>
            </a:r>
            <a:r>
              <a:rPr lang="en">
                <a:highlight>
                  <a:srgbClr val="FFFFFF"/>
                </a:highlight>
                <a:latin typeface="Times New Roman"/>
                <a:ea typeface="Times New Roman"/>
                <a:cs typeface="Times New Roman"/>
                <a:sym typeface="Times New Roman"/>
              </a:rPr>
              <a:t>, multi-paradigm, single-threaded, dynamic language, supporting object-oriented, imperative,, etc.</a:t>
            </a:r>
            <a:endParaRPr>
              <a:latin typeface="Times New Roman"/>
              <a:ea typeface="Times New Roman"/>
              <a:cs typeface="Times New Roman"/>
              <a:sym typeface="Times New Roman"/>
            </a:endParaRPr>
          </a:p>
        </p:txBody>
      </p:sp>
      <p:sp>
        <p:nvSpPr>
          <p:cNvPr id="89" name="Google Shape;89;p17"/>
          <p:cNvSpPr txBox="1"/>
          <p:nvPr>
            <p:ph idx="2" type="body"/>
          </p:nvPr>
        </p:nvSpPr>
        <p:spPr>
          <a:xfrm>
            <a:off x="4832400" y="1234050"/>
            <a:ext cx="3999900" cy="33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u="sng"/>
              <a:t>Bootstrap</a:t>
            </a:r>
            <a:endParaRPr b="1" sz="1700" u="sng"/>
          </a:p>
          <a:p>
            <a:pPr indent="0" lvl="0" marL="0" rtl="0" algn="just">
              <a:lnSpc>
                <a:spcPct val="150000"/>
              </a:lnSpc>
              <a:spcBef>
                <a:spcPts val="1600"/>
              </a:spcBef>
              <a:spcAft>
                <a:spcPts val="1200"/>
              </a:spcAft>
              <a:buNone/>
            </a:pPr>
            <a:r>
              <a:rPr lang="en">
                <a:latin typeface="Times New Roman"/>
                <a:ea typeface="Times New Roman"/>
                <a:cs typeface="Times New Roman"/>
                <a:sym typeface="Times New Roman"/>
              </a:rPr>
              <a:t>Bootstrap is a free and open-source CSS framework directed at responsive, mobile-first front-end web development. It contains CSS- and (optionally) JavaScript-based design templates for typography, forms, buttons, navigation, and other interface components.Bootstrap is the seventh-most-starred project on GitHub, with more than 142,000 stars, behind freeCodeCamp (almost 312,000 stars) and marginally behind Vue.js framework.</a:t>
            </a:r>
            <a:endParaRPr>
              <a:latin typeface="Times New Roman"/>
              <a:ea typeface="Times New Roman"/>
              <a:cs typeface="Times New Roman"/>
              <a:sym typeface="Times New Roman"/>
            </a:endParaRPr>
          </a:p>
        </p:txBody>
      </p:sp>
      <p:sp>
        <p:nvSpPr>
          <p:cNvPr id="90" name="Google Shape;90;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a:t>
            </a:r>
            <a:endParaRPr/>
          </a:p>
        </p:txBody>
      </p:sp>
      <p:sp>
        <p:nvSpPr>
          <p:cNvPr id="96" name="Google Shape;96;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97" name="Google Shape;97;p18"/>
          <p:cNvPicPr preferRelativeResize="0"/>
          <p:nvPr/>
        </p:nvPicPr>
        <p:blipFill rotWithShape="1">
          <a:blip r:embed="rId3">
            <a:alphaModFix/>
          </a:blip>
          <a:srcRect b="4780" l="0" r="0" t="0"/>
          <a:stretch/>
        </p:blipFill>
        <p:spPr>
          <a:xfrm>
            <a:off x="1669325" y="1220375"/>
            <a:ext cx="5943600" cy="334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(cont.)</a:t>
            </a:r>
            <a:endParaRPr/>
          </a:p>
        </p:txBody>
      </p:sp>
      <p:sp>
        <p:nvSpPr>
          <p:cNvPr id="103" name="Google Shape;103;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4" name="Google Shape;104;p19"/>
          <p:cNvPicPr preferRelativeResize="0"/>
          <p:nvPr/>
        </p:nvPicPr>
        <p:blipFill>
          <a:blip r:embed="rId3">
            <a:alphaModFix/>
          </a:blip>
          <a:stretch>
            <a:fillRect/>
          </a:stretch>
        </p:blipFill>
        <p:spPr>
          <a:xfrm>
            <a:off x="204825" y="1906850"/>
            <a:ext cx="4367175" cy="2456536"/>
          </a:xfrm>
          <a:prstGeom prst="rect">
            <a:avLst/>
          </a:prstGeom>
          <a:noFill/>
          <a:ln>
            <a:noFill/>
          </a:ln>
        </p:spPr>
      </p:pic>
      <p:pic>
        <p:nvPicPr>
          <p:cNvPr id="105" name="Google Shape;105;p19"/>
          <p:cNvPicPr preferRelativeResize="0"/>
          <p:nvPr/>
        </p:nvPicPr>
        <p:blipFill>
          <a:blip r:embed="rId4">
            <a:alphaModFix/>
          </a:blip>
          <a:stretch>
            <a:fillRect/>
          </a:stretch>
        </p:blipFill>
        <p:spPr>
          <a:xfrm>
            <a:off x="4779500" y="1934963"/>
            <a:ext cx="4267201" cy="240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(cont.)</a:t>
            </a:r>
            <a:endParaRPr/>
          </a:p>
        </p:txBody>
      </p:sp>
      <p:sp>
        <p:nvSpPr>
          <p:cNvPr id="111" name="Google Shape;111;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20"/>
          <p:cNvPicPr preferRelativeResize="0"/>
          <p:nvPr/>
        </p:nvPicPr>
        <p:blipFill>
          <a:blip r:embed="rId3">
            <a:alphaModFix/>
          </a:blip>
          <a:stretch>
            <a:fillRect/>
          </a:stretch>
        </p:blipFill>
        <p:spPr>
          <a:xfrm>
            <a:off x="228600" y="1976475"/>
            <a:ext cx="4343400" cy="2443163"/>
          </a:xfrm>
          <a:prstGeom prst="rect">
            <a:avLst/>
          </a:prstGeom>
          <a:noFill/>
          <a:ln>
            <a:noFill/>
          </a:ln>
        </p:spPr>
      </p:pic>
      <p:pic>
        <p:nvPicPr>
          <p:cNvPr id="113" name="Google Shape;113;p20"/>
          <p:cNvPicPr preferRelativeResize="0"/>
          <p:nvPr/>
        </p:nvPicPr>
        <p:blipFill>
          <a:blip r:embed="rId4">
            <a:alphaModFix/>
          </a:blip>
          <a:stretch>
            <a:fillRect/>
          </a:stretch>
        </p:blipFill>
        <p:spPr>
          <a:xfrm>
            <a:off x="4734450" y="1976475"/>
            <a:ext cx="4267199" cy="24002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 Interface (cont.)</a:t>
            </a:r>
            <a:endParaRPr/>
          </a:p>
        </p:txBody>
      </p:sp>
      <p:sp>
        <p:nvSpPr>
          <p:cNvPr id="119" name="Google Shape;119;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20" name="Google Shape;120;p21"/>
          <p:cNvPicPr preferRelativeResize="0"/>
          <p:nvPr/>
        </p:nvPicPr>
        <p:blipFill>
          <a:blip r:embed="rId3">
            <a:alphaModFix/>
          </a:blip>
          <a:stretch>
            <a:fillRect/>
          </a:stretch>
        </p:blipFill>
        <p:spPr>
          <a:xfrm>
            <a:off x="152400" y="1823100"/>
            <a:ext cx="4343400" cy="2443163"/>
          </a:xfrm>
          <a:prstGeom prst="rect">
            <a:avLst/>
          </a:prstGeom>
          <a:noFill/>
          <a:ln>
            <a:noFill/>
          </a:ln>
        </p:spPr>
      </p:pic>
      <p:pic>
        <p:nvPicPr>
          <p:cNvPr id="121" name="Google Shape;121;p21"/>
          <p:cNvPicPr preferRelativeResize="0"/>
          <p:nvPr/>
        </p:nvPicPr>
        <p:blipFill>
          <a:blip r:embed="rId4">
            <a:alphaModFix/>
          </a:blip>
          <a:stretch>
            <a:fillRect/>
          </a:stretch>
        </p:blipFill>
        <p:spPr>
          <a:xfrm>
            <a:off x="4572000" y="1823100"/>
            <a:ext cx="4343400" cy="24431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